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58" r:id="rId4"/>
    <p:sldId id="284" r:id="rId5"/>
    <p:sldId id="282" r:id="rId6"/>
    <p:sldId id="286" r:id="rId7"/>
    <p:sldId id="266" r:id="rId8"/>
  </p:sldIdLst>
  <p:sldSz cx="18288000" cy="10287000"/>
  <p:notesSz cx="6858000" cy="9144000"/>
  <p:embeddedFontLst>
    <p:embeddedFont>
      <p:font typeface="Open Sauce SemiBold Bold" panose="020B0604020202020204" charset="0"/>
      <p:regular r:id="rId9"/>
    </p:embeddedFont>
    <p:embeddedFont>
      <p:font typeface="Open Sauce Light" panose="020B0604020202020204" charset="0"/>
      <p:regular r:id="rId10"/>
    </p:embeddedFont>
    <p:embeddedFont>
      <p:font typeface="Open Sauce SemiBold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uce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ransresind.com.br/wp-content/uploads/2020/02/entenda-sobre-logistica-reserva-e-residuos-solidos-descomplique-agora-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18307050" cy="1121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3"/>
          <p:cNvGrpSpPr/>
          <p:nvPr/>
        </p:nvGrpSpPr>
        <p:grpSpPr>
          <a:xfrm>
            <a:off x="272965" y="38100"/>
            <a:ext cx="5899236" cy="10532904"/>
            <a:chOff x="0" y="0"/>
            <a:chExt cx="2704214" cy="356298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04214" cy="3562983"/>
            </a:xfrm>
            <a:custGeom>
              <a:avLst/>
              <a:gdLst/>
              <a:ahLst/>
              <a:cxnLst/>
              <a:rect l="l" t="t" r="r" b="b"/>
              <a:pathLst>
                <a:path w="2704214" h="3562983">
                  <a:moveTo>
                    <a:pt x="0" y="0"/>
                  </a:moveTo>
                  <a:lnTo>
                    <a:pt x="2704214" y="0"/>
                  </a:lnTo>
                  <a:lnTo>
                    <a:pt x="2704214" y="3562983"/>
                  </a:lnTo>
                  <a:lnTo>
                    <a:pt x="0" y="3562983"/>
                  </a:lnTo>
                  <a:close/>
                </a:path>
              </a:pathLst>
            </a:custGeom>
            <a:solidFill>
              <a:srgbClr val="266041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52919" y="3315144"/>
            <a:ext cx="6011297" cy="2302297"/>
            <a:chOff x="0" y="-57150"/>
            <a:chExt cx="9047971" cy="3069728"/>
          </a:xfrm>
        </p:grpSpPr>
        <p:sp>
          <p:nvSpPr>
            <p:cNvPr id="7" name="TextBox 7"/>
            <p:cNvSpPr txBox="1"/>
            <p:nvPr/>
          </p:nvSpPr>
          <p:spPr>
            <a:xfrm>
              <a:off x="0" y="591659"/>
              <a:ext cx="9047971" cy="24209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361"/>
                </a:lnSpc>
              </a:pPr>
              <a:r>
                <a:rPr lang="pt-BR" sz="5257" dirty="0" smtClean="0">
                  <a:solidFill>
                    <a:srgbClr val="FFFFFF"/>
                  </a:solidFill>
                  <a:latin typeface="Open Sauce SemiBold Bold"/>
                </a:rPr>
                <a:t>Decreto </a:t>
              </a:r>
              <a:r>
                <a:rPr lang="pt-BR" sz="5257" dirty="0">
                  <a:solidFill>
                    <a:srgbClr val="FFFFFF"/>
                  </a:solidFill>
                  <a:latin typeface="Open Sauce SemiBold Bold"/>
                </a:rPr>
                <a:t>11.413/2023</a:t>
              </a:r>
              <a:endParaRPr lang="en-US" sz="5257" dirty="0">
                <a:solidFill>
                  <a:srgbClr val="FFFFFF"/>
                </a:solidFill>
                <a:latin typeface="Open Sauce SemiBold Bo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9047971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  <a:spcBef>
                  <a:spcPct val="0"/>
                </a:spcBef>
              </a:pPr>
              <a:endParaRPr lang="en-US" sz="2800" dirty="0">
                <a:solidFill>
                  <a:srgbClr val="FFFFFF"/>
                </a:solidFill>
                <a:latin typeface="Open Sauce SemiBold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18882" y="8059963"/>
            <a:ext cx="2914827" cy="464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822"/>
              </a:lnSpc>
              <a:spcBef>
                <a:spcPct val="0"/>
              </a:spcBef>
            </a:pPr>
            <a:r>
              <a:rPr lang="en-US" sz="2730" spc="54" dirty="0">
                <a:solidFill>
                  <a:srgbClr val="FFFFFF"/>
                </a:solidFill>
                <a:latin typeface="Open Sauce"/>
              </a:rPr>
              <a:t>Alice Libânia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395361" y="8278174"/>
            <a:ext cx="3022757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93"/>
              </a:lnSpc>
            </a:pPr>
            <a:r>
              <a:rPr lang="en-US" sz="2209" spc="44" dirty="0">
                <a:solidFill>
                  <a:srgbClr val="FFFFFF"/>
                </a:solidFill>
                <a:latin typeface="Open Sauce"/>
              </a:rPr>
              <a:t>Date:</a:t>
            </a:r>
          </a:p>
          <a:p>
            <a:pPr marL="0" lvl="0" indent="0">
              <a:lnSpc>
                <a:spcPts val="3093"/>
              </a:lnSpc>
              <a:spcBef>
                <a:spcPct val="0"/>
              </a:spcBef>
            </a:pPr>
            <a:r>
              <a:rPr lang="en-US" sz="2209" spc="44" dirty="0" err="1" smtClean="0">
                <a:solidFill>
                  <a:srgbClr val="FFFFFF"/>
                </a:solidFill>
                <a:latin typeface="Open Sauce"/>
              </a:rPr>
              <a:t>Março</a:t>
            </a:r>
            <a:r>
              <a:rPr lang="en-US" sz="2209" spc="44" dirty="0" smtClean="0">
                <a:solidFill>
                  <a:srgbClr val="FFFFFF"/>
                </a:solidFill>
                <a:latin typeface="Open Sauce"/>
              </a:rPr>
              <a:t>, </a:t>
            </a:r>
            <a:r>
              <a:rPr lang="en-US" sz="2209" spc="44" dirty="0">
                <a:solidFill>
                  <a:srgbClr val="FFFFFF"/>
                </a:solidFill>
                <a:latin typeface="Open Sauce"/>
              </a:rPr>
              <a:t>2023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15" b="87778"/>
          <a:stretch/>
        </p:blipFill>
        <p:spPr>
          <a:xfrm>
            <a:off x="272965" y="0"/>
            <a:ext cx="1703331" cy="838200"/>
          </a:xfrm>
          <a:prstGeom prst="rect">
            <a:avLst/>
          </a:prstGeom>
        </p:spPr>
      </p:pic>
      <p:pic>
        <p:nvPicPr>
          <p:cNvPr id="1028" name="Picture 4" descr="ABES-MG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296" y="-28822"/>
            <a:ext cx="5697709" cy="119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60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68813" y="1104900"/>
            <a:ext cx="15485637" cy="8319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1"/>
              </a:lnSpc>
            </a:pPr>
            <a:r>
              <a:rPr lang="en-US" sz="5057" dirty="0" err="1" smtClean="0">
                <a:solidFill>
                  <a:srgbClr val="FFFFFF"/>
                </a:solidFill>
                <a:latin typeface="Open Sauce SemiBold Bold"/>
              </a:rPr>
              <a:t>Decreto</a:t>
            </a:r>
            <a:r>
              <a:rPr lang="en-US" sz="5057" dirty="0" smtClean="0">
                <a:solidFill>
                  <a:srgbClr val="FFFFFF"/>
                </a:solidFill>
                <a:latin typeface="Open Sauce SemiBold Bold"/>
              </a:rPr>
              <a:t> </a:t>
            </a:r>
            <a:r>
              <a:rPr lang="en-US" sz="5057" dirty="0">
                <a:solidFill>
                  <a:srgbClr val="FFFFFF"/>
                </a:solidFill>
                <a:latin typeface="Open Sauce SemiBold Bold"/>
              </a:rPr>
              <a:t>11.413/2023</a:t>
            </a:r>
            <a:endParaRPr lang="en-US" sz="5057" dirty="0">
              <a:solidFill>
                <a:srgbClr val="FFFFFF"/>
              </a:solidFill>
              <a:latin typeface="Open Sauce SemiBold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85800" y="2324100"/>
            <a:ext cx="15621001" cy="77970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3390" lvl="1" indent="-226695">
              <a:lnSpc>
                <a:spcPts val="3780"/>
              </a:lnSpc>
              <a:buFont typeface="Arial"/>
              <a:buChar char="•"/>
            </a:pPr>
            <a:r>
              <a:rPr lang="en-US" sz="3000" spc="42" dirty="0" err="1" smtClean="0">
                <a:solidFill>
                  <a:srgbClr val="FFFFFF"/>
                </a:solidFill>
                <a:latin typeface="Open Sauce"/>
              </a:rPr>
              <a:t>Aplica</a:t>
            </a:r>
            <a:r>
              <a:rPr lang="en-US" sz="3000" spc="42" dirty="0" smtClean="0">
                <a:solidFill>
                  <a:srgbClr val="FFFFFF"/>
                </a:solidFill>
                <a:latin typeface="Open Sauce"/>
              </a:rPr>
              <a:t>-se a </a:t>
            </a:r>
            <a:r>
              <a:rPr lang="en-US" sz="3000" spc="42" dirty="0" err="1" smtClean="0">
                <a:solidFill>
                  <a:srgbClr val="FFFFFF"/>
                </a:solidFill>
                <a:latin typeface="Open Sauce"/>
              </a:rPr>
              <a:t>todos</a:t>
            </a:r>
            <a:r>
              <a:rPr lang="en-US" sz="3000" spc="42" dirty="0" smtClean="0">
                <a:solidFill>
                  <a:srgbClr val="FFFFFF"/>
                </a:solidFill>
                <a:latin typeface="Open Sauce"/>
              </a:rPr>
              <a:t> </a:t>
            </a:r>
            <a:r>
              <a:rPr lang="en-US" sz="3000" spc="42" dirty="0" err="1" smtClean="0">
                <a:solidFill>
                  <a:srgbClr val="FFFFFF"/>
                </a:solidFill>
                <a:latin typeface="Open Sauce"/>
              </a:rPr>
              <a:t>os</a:t>
            </a:r>
            <a:r>
              <a:rPr lang="en-US" sz="3000" spc="42" dirty="0" smtClean="0">
                <a:solidFill>
                  <a:srgbClr val="FFFFFF"/>
                </a:solidFill>
                <a:latin typeface="Open Sauce"/>
              </a:rPr>
              <a:t> </a:t>
            </a:r>
            <a:r>
              <a:rPr lang="en-US" sz="3000" spc="42" dirty="0" err="1" smtClean="0">
                <a:solidFill>
                  <a:srgbClr val="FFFFFF"/>
                </a:solidFill>
                <a:latin typeface="Open Sauce"/>
              </a:rPr>
              <a:t>produtos</a:t>
            </a:r>
            <a:r>
              <a:rPr lang="en-US" sz="3000" spc="42" dirty="0" smtClean="0">
                <a:solidFill>
                  <a:srgbClr val="FFFFFF"/>
                </a:solidFill>
                <a:latin typeface="Open Sauce"/>
              </a:rPr>
              <a:t> e </a:t>
            </a:r>
            <a:r>
              <a:rPr lang="en-US" sz="3000" spc="42" dirty="0" err="1" smtClean="0">
                <a:solidFill>
                  <a:srgbClr val="FFFFFF"/>
                </a:solidFill>
                <a:latin typeface="Open Sauce"/>
              </a:rPr>
              <a:t>embalagens</a:t>
            </a:r>
            <a:r>
              <a:rPr lang="en-US" sz="3000" spc="42" dirty="0" smtClean="0">
                <a:solidFill>
                  <a:srgbClr val="FFFFFF"/>
                </a:solidFill>
                <a:latin typeface="Open Sauce"/>
              </a:rPr>
              <a:t> </a:t>
            </a:r>
            <a:r>
              <a:rPr lang="en-US" sz="3000" spc="42" dirty="0" err="1" smtClean="0">
                <a:solidFill>
                  <a:srgbClr val="FFFFFF"/>
                </a:solidFill>
                <a:latin typeface="Open Sauce"/>
              </a:rPr>
              <a:t>sujeitos</a:t>
            </a:r>
            <a:r>
              <a:rPr lang="en-US" sz="3000" spc="42" dirty="0" smtClean="0">
                <a:solidFill>
                  <a:srgbClr val="FFFFFF"/>
                </a:solidFill>
                <a:latin typeface="Open Sauce"/>
              </a:rPr>
              <a:t> à </a:t>
            </a:r>
            <a:r>
              <a:rPr lang="en-US" sz="3000" spc="42" dirty="0" err="1" smtClean="0">
                <a:solidFill>
                  <a:srgbClr val="FFFFFF"/>
                </a:solidFill>
                <a:latin typeface="Open Sauce"/>
              </a:rPr>
              <a:t>logística</a:t>
            </a:r>
            <a:r>
              <a:rPr lang="en-US" sz="3000" spc="42" dirty="0" smtClean="0">
                <a:solidFill>
                  <a:srgbClr val="FFFFFF"/>
                </a:solidFill>
                <a:latin typeface="Open Sauce"/>
              </a:rPr>
              <a:t> </a:t>
            </a:r>
            <a:r>
              <a:rPr lang="en-US" sz="3000" spc="42" dirty="0" err="1" smtClean="0">
                <a:solidFill>
                  <a:srgbClr val="FFFFFF"/>
                </a:solidFill>
                <a:latin typeface="Open Sauce"/>
              </a:rPr>
              <a:t>reversa</a:t>
            </a:r>
            <a:r>
              <a:rPr lang="en-US" sz="3000" spc="42" dirty="0" smtClean="0">
                <a:solidFill>
                  <a:srgbClr val="FFFFFF"/>
                </a:solidFill>
                <a:latin typeface="Open Sauce"/>
              </a:rPr>
              <a:t>, no </a:t>
            </a:r>
            <a:r>
              <a:rPr lang="en-US" sz="3000" spc="42" dirty="0" err="1" smtClean="0">
                <a:solidFill>
                  <a:srgbClr val="FFFFFF"/>
                </a:solidFill>
                <a:latin typeface="Open Sauce"/>
              </a:rPr>
              <a:t>âmbito</a:t>
            </a:r>
            <a:r>
              <a:rPr lang="en-US" sz="3000" spc="42" dirty="0" smtClean="0">
                <a:solidFill>
                  <a:srgbClr val="FFFFFF"/>
                </a:solidFill>
                <a:latin typeface="Open Sauce"/>
              </a:rPr>
              <a:t> do </a:t>
            </a:r>
            <a:r>
              <a:rPr lang="en-US" sz="3000" spc="42" dirty="0" err="1" smtClean="0">
                <a:solidFill>
                  <a:srgbClr val="FFFFFF"/>
                </a:solidFill>
                <a:latin typeface="Open Sauce"/>
              </a:rPr>
              <a:t>artigo</a:t>
            </a:r>
            <a:r>
              <a:rPr lang="en-US" sz="3000" spc="42" dirty="0" smtClean="0">
                <a:solidFill>
                  <a:srgbClr val="FFFFFF"/>
                </a:solidFill>
                <a:latin typeface="Open Sauce"/>
              </a:rPr>
              <a:t> 33° da Lei 12.305.</a:t>
            </a:r>
          </a:p>
          <a:p>
            <a:pPr marL="453390" lvl="1" indent="-226695">
              <a:lnSpc>
                <a:spcPts val="3780"/>
              </a:lnSpc>
              <a:buFont typeface="Arial"/>
              <a:buChar char="•"/>
            </a:pPr>
            <a:endParaRPr lang="en-US" sz="3000" spc="42" dirty="0">
              <a:solidFill>
                <a:srgbClr val="FFFFFF"/>
              </a:solidFill>
              <a:latin typeface="Open Sauce"/>
            </a:endParaRPr>
          </a:p>
          <a:p>
            <a:pPr marL="453390" lvl="1" indent="-226695">
              <a:lnSpc>
                <a:spcPts val="3780"/>
              </a:lnSpc>
              <a:buFont typeface="Arial"/>
              <a:buChar char="•"/>
            </a:pPr>
            <a:r>
              <a:rPr lang="pt-BR" sz="3000" spc="42" dirty="0">
                <a:solidFill>
                  <a:srgbClr val="FFFFFF"/>
                </a:solidFill>
                <a:latin typeface="Open Sauce"/>
              </a:rPr>
              <a:t> </a:t>
            </a:r>
            <a:r>
              <a:rPr lang="pt-BR" sz="3000" spc="42" dirty="0">
                <a:solidFill>
                  <a:srgbClr val="FFFFFF"/>
                </a:solidFill>
                <a:latin typeface="Open Sauce"/>
              </a:rPr>
              <a:t>O </a:t>
            </a:r>
            <a:r>
              <a:rPr lang="pt-BR" sz="3000" spc="42" dirty="0">
                <a:solidFill>
                  <a:srgbClr val="FFFFFF"/>
                </a:solidFill>
                <a:latin typeface="Open Sauce"/>
              </a:rPr>
              <a:t>Decreto entra em vigor em 14 de abril de </a:t>
            </a:r>
            <a:r>
              <a:rPr lang="pt-BR" sz="3000" spc="42" dirty="0" smtClean="0">
                <a:solidFill>
                  <a:srgbClr val="FFFFFF"/>
                </a:solidFill>
                <a:latin typeface="Open Sauce"/>
              </a:rPr>
              <a:t>2023.</a:t>
            </a:r>
          </a:p>
          <a:p>
            <a:pPr marL="453390" lvl="1" indent="-226695">
              <a:lnSpc>
                <a:spcPts val="3780"/>
              </a:lnSpc>
              <a:buFont typeface="Arial"/>
              <a:buChar char="•"/>
            </a:pPr>
            <a:endParaRPr lang="pt-BR" sz="3000" spc="42" dirty="0">
              <a:solidFill>
                <a:srgbClr val="FFFFFF"/>
              </a:solidFill>
              <a:latin typeface="Open Sauce"/>
            </a:endParaRPr>
          </a:p>
          <a:p>
            <a:pPr marL="453390" lvl="1" indent="-226695">
              <a:lnSpc>
                <a:spcPts val="3780"/>
              </a:lnSpc>
              <a:buFont typeface="Arial"/>
              <a:buChar char="•"/>
            </a:pPr>
            <a:r>
              <a:rPr lang="pt-BR" sz="3000" spc="42" dirty="0" smtClean="0">
                <a:solidFill>
                  <a:srgbClr val="FFFFFF"/>
                </a:solidFill>
                <a:latin typeface="Open Sauce"/>
              </a:rPr>
              <a:t>Abre a possibilidade de emissão dos créditos para os sistemas que atuam em parceria com os catadores de materiais recicláveis e reutilizáveis, sejam eles organizados em associações, cooperativas, ou aqueles que atuam de forma individual.</a:t>
            </a:r>
          </a:p>
          <a:p>
            <a:pPr marL="453390" lvl="1" indent="-226695">
              <a:lnSpc>
                <a:spcPts val="3780"/>
              </a:lnSpc>
              <a:buFont typeface="Arial"/>
              <a:buChar char="•"/>
            </a:pPr>
            <a:endParaRPr lang="pt-BR" sz="3000" spc="42" dirty="0">
              <a:solidFill>
                <a:srgbClr val="FFFFFF"/>
              </a:solidFill>
              <a:latin typeface="Open Sauce"/>
            </a:endParaRPr>
          </a:p>
          <a:p>
            <a:pPr marL="453390" lvl="1" indent="-226695">
              <a:lnSpc>
                <a:spcPts val="3780"/>
              </a:lnSpc>
              <a:buFont typeface="Arial"/>
              <a:buChar char="•"/>
            </a:pPr>
            <a:r>
              <a:rPr lang="pt-BR" sz="3000" spc="42" dirty="0" smtClean="0">
                <a:solidFill>
                  <a:srgbClr val="FFFFFF"/>
                </a:solidFill>
                <a:latin typeface="Open Sauce"/>
              </a:rPr>
              <a:t>Exclui a possibilidade de contabilizar para atendimento às metas do sistema de LR de embalagens em geral, a destinação para tratamento térmico. </a:t>
            </a:r>
          </a:p>
          <a:p>
            <a:pPr marL="453390" lvl="1" indent="-226695">
              <a:lnSpc>
                <a:spcPts val="3780"/>
              </a:lnSpc>
              <a:buFont typeface="Arial"/>
              <a:buChar char="•"/>
            </a:pPr>
            <a:endParaRPr lang="pt-BR" sz="3000" spc="42" dirty="0">
              <a:solidFill>
                <a:srgbClr val="FFFFFF"/>
              </a:solidFill>
              <a:latin typeface="Open Sauce"/>
            </a:endParaRPr>
          </a:p>
          <a:p>
            <a:pPr marL="453390" lvl="1" indent="-226695">
              <a:lnSpc>
                <a:spcPts val="3780"/>
              </a:lnSpc>
              <a:buFont typeface="Arial"/>
              <a:buChar char="•"/>
            </a:pPr>
            <a:endParaRPr lang="pt-BR" sz="3000" spc="42" dirty="0" smtClean="0">
              <a:solidFill>
                <a:srgbClr val="FFFFFF"/>
              </a:solidFill>
              <a:latin typeface="Open Sauce"/>
            </a:endParaRPr>
          </a:p>
          <a:p>
            <a:pPr marL="453390" lvl="1" indent="-226695">
              <a:lnSpc>
                <a:spcPts val="3780"/>
              </a:lnSpc>
              <a:buFont typeface="Arial"/>
              <a:buChar char="•"/>
            </a:pPr>
            <a:endParaRPr lang="pt-BR" sz="3000" spc="42" dirty="0">
              <a:solidFill>
                <a:srgbClr val="FFFFFF"/>
              </a:solidFill>
              <a:latin typeface="Open Sauce"/>
            </a:endParaRPr>
          </a:p>
          <a:p>
            <a:pPr marL="453390" lvl="1" indent="-226695">
              <a:lnSpc>
                <a:spcPts val="3780"/>
              </a:lnSpc>
              <a:buFont typeface="Arial"/>
              <a:buChar char="•"/>
            </a:pPr>
            <a:endParaRPr lang="en-US" sz="3000" spc="42" dirty="0">
              <a:solidFill>
                <a:srgbClr val="FFFFFF"/>
              </a:solidFill>
              <a:latin typeface="Open Sauce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20900" y="7591329"/>
            <a:ext cx="3467100" cy="2695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9200" y="2697335"/>
            <a:ext cx="4037330" cy="6271129"/>
            <a:chOff x="-155084" y="-66675"/>
            <a:chExt cx="5383107" cy="8361507"/>
          </a:xfrm>
        </p:grpSpPr>
        <p:sp>
          <p:nvSpPr>
            <p:cNvPr id="3" name="TextBox 3"/>
            <p:cNvSpPr txBox="1"/>
            <p:nvPr/>
          </p:nvSpPr>
          <p:spPr>
            <a:xfrm>
              <a:off x="0" y="-66675"/>
              <a:ext cx="5228023" cy="7826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</a:pPr>
              <a:r>
                <a:rPr lang="en-US" sz="3600" dirty="0" err="1" smtClean="0">
                  <a:solidFill>
                    <a:srgbClr val="1A3B29"/>
                  </a:solidFill>
                  <a:latin typeface="Open Sauce SemiBold"/>
                </a:rPr>
                <a:t>Certificados</a:t>
              </a:r>
              <a:endParaRPr lang="en-US" sz="3600" dirty="0">
                <a:solidFill>
                  <a:srgbClr val="1A3B29"/>
                </a:solidFill>
                <a:latin typeface="Open Sauce Semi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155084" y="1404056"/>
              <a:ext cx="5228023" cy="6890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ts val="3079"/>
                </a:lnSpc>
                <a:buFont typeface="Arial" panose="020B0604020202020204" pitchFamily="34" charset="0"/>
                <a:buChar char="•"/>
              </a:pPr>
              <a:r>
                <a:rPr lang="pt-BR" sz="2199" spc="43" dirty="0" smtClean="0">
                  <a:solidFill>
                    <a:srgbClr val="1A3B29"/>
                  </a:solidFill>
                  <a:latin typeface="Open Sauce"/>
                </a:rPr>
                <a:t>Certificado </a:t>
              </a:r>
              <a:r>
                <a:rPr lang="pt-BR" sz="2199" spc="43" dirty="0">
                  <a:solidFill>
                    <a:srgbClr val="1A3B29"/>
                  </a:solidFill>
                  <a:latin typeface="Open Sauce"/>
                </a:rPr>
                <a:t>de Crédito de Reciclagem de LR </a:t>
              </a:r>
              <a:r>
                <a:rPr lang="la-001" sz="2199" spc="43" dirty="0" smtClean="0">
                  <a:solidFill>
                    <a:srgbClr val="1A3B29"/>
                  </a:solidFill>
                  <a:latin typeface="Open Sauce"/>
                </a:rPr>
                <a:t>–</a:t>
              </a:r>
              <a:r>
                <a:rPr lang="pt-BR" sz="2199" spc="43" dirty="0" smtClean="0">
                  <a:solidFill>
                    <a:srgbClr val="1A3B29"/>
                  </a:solidFill>
                  <a:latin typeface="Open Sauce"/>
                </a:rPr>
                <a:t> </a:t>
              </a:r>
              <a:r>
                <a:rPr lang="pt-BR" sz="2199" b="1" spc="43" dirty="0" smtClean="0">
                  <a:solidFill>
                    <a:srgbClr val="1A3B29"/>
                  </a:solidFill>
                  <a:latin typeface="Open Sauce"/>
                </a:rPr>
                <a:t>CCRLR</a:t>
              </a:r>
            </a:p>
            <a:p>
              <a:pPr marL="342900" indent="-342900">
                <a:lnSpc>
                  <a:spcPts val="3079"/>
                </a:lnSpc>
                <a:buFont typeface="Arial" panose="020B0604020202020204" pitchFamily="34" charset="0"/>
                <a:buChar char="•"/>
              </a:pPr>
              <a:endParaRPr lang="pt-BR" sz="2199" b="1" spc="43" dirty="0" smtClean="0">
                <a:solidFill>
                  <a:srgbClr val="1A3B29"/>
                </a:solidFill>
                <a:latin typeface="Open Sauce"/>
              </a:endParaRPr>
            </a:p>
            <a:p>
              <a:pPr marL="342900" indent="-342900">
                <a:lnSpc>
                  <a:spcPts val="3079"/>
                </a:lnSpc>
                <a:buFont typeface="Arial" panose="020B0604020202020204" pitchFamily="34" charset="0"/>
                <a:buChar char="•"/>
              </a:pPr>
              <a:r>
                <a:rPr lang="pt-BR" sz="2199" spc="43" dirty="0">
                  <a:solidFill>
                    <a:srgbClr val="1A3B29"/>
                  </a:solidFill>
                  <a:latin typeface="Open Sauce"/>
                </a:rPr>
                <a:t>Certificado de Estruturação e Reciclagem de Embalagens em Geral </a:t>
              </a:r>
              <a:r>
                <a:rPr lang="la-001" sz="2199" spc="43" dirty="0" smtClean="0">
                  <a:solidFill>
                    <a:srgbClr val="1A3B29"/>
                  </a:solidFill>
                  <a:latin typeface="Open Sauce"/>
                </a:rPr>
                <a:t>–</a:t>
              </a:r>
              <a:r>
                <a:rPr lang="pt-BR" sz="2199" spc="43" dirty="0" smtClean="0">
                  <a:solidFill>
                    <a:srgbClr val="1A3B29"/>
                  </a:solidFill>
                  <a:latin typeface="Open Sauce"/>
                </a:rPr>
                <a:t> </a:t>
              </a:r>
              <a:r>
                <a:rPr lang="pt-BR" sz="2199" b="1" spc="43" dirty="0" smtClean="0">
                  <a:solidFill>
                    <a:srgbClr val="1A3B29"/>
                  </a:solidFill>
                  <a:latin typeface="Open Sauce"/>
                </a:rPr>
                <a:t>CERE</a:t>
              </a:r>
            </a:p>
            <a:p>
              <a:pPr marL="342900" indent="-342900">
                <a:lnSpc>
                  <a:spcPts val="3079"/>
                </a:lnSpc>
                <a:buFont typeface="Arial" panose="020B0604020202020204" pitchFamily="34" charset="0"/>
                <a:buChar char="•"/>
              </a:pPr>
              <a:endParaRPr lang="pt-BR" sz="2199" b="1" spc="43" dirty="0" smtClean="0">
                <a:solidFill>
                  <a:srgbClr val="1A3B29"/>
                </a:solidFill>
                <a:latin typeface="Open Sauce"/>
              </a:endParaRPr>
            </a:p>
            <a:p>
              <a:pPr marL="342900" indent="-342900">
                <a:lnSpc>
                  <a:spcPts val="3079"/>
                </a:lnSpc>
                <a:buFont typeface="Arial" panose="020B0604020202020204" pitchFamily="34" charset="0"/>
                <a:buChar char="•"/>
              </a:pPr>
              <a:r>
                <a:rPr lang="pt-BR" sz="2199" spc="43" dirty="0">
                  <a:solidFill>
                    <a:srgbClr val="1A3B29"/>
                  </a:solidFill>
                  <a:latin typeface="Open Sauce"/>
                </a:rPr>
                <a:t>Certificado de Crédito de Massa Futura</a:t>
              </a:r>
            </a:p>
            <a:p>
              <a:pPr marL="342900" indent="-342900">
                <a:lnSpc>
                  <a:spcPts val="3079"/>
                </a:lnSpc>
                <a:buFont typeface="Arial" panose="020B0604020202020204" pitchFamily="34" charset="0"/>
                <a:buChar char="•"/>
              </a:pPr>
              <a:endParaRPr lang="en-US" sz="2199" spc="43" dirty="0">
                <a:solidFill>
                  <a:srgbClr val="1A3B29"/>
                </a:solidFill>
                <a:latin typeface="Open Sauce"/>
              </a:endParaRPr>
            </a:p>
          </p:txBody>
        </p:sp>
        <p:sp>
          <p:nvSpPr>
            <p:cNvPr id="5" name="AutoShape 5"/>
            <p:cNvSpPr/>
            <p:nvPr/>
          </p:nvSpPr>
          <p:spPr>
            <a:xfrm>
              <a:off x="-129684" y="1104188"/>
              <a:ext cx="5228023" cy="0"/>
            </a:xfrm>
            <a:prstGeom prst="line">
              <a:avLst/>
            </a:prstGeom>
            <a:ln w="63500" cap="rnd">
              <a:solidFill>
                <a:srgbClr val="266041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5711032" y="2697336"/>
            <a:ext cx="5353128" cy="2124051"/>
            <a:chOff x="-334030" y="364815"/>
            <a:chExt cx="5385948" cy="1382684"/>
          </a:xfrm>
        </p:grpSpPr>
        <p:sp>
          <p:nvSpPr>
            <p:cNvPr id="7" name="TextBox 7"/>
            <p:cNvSpPr txBox="1"/>
            <p:nvPr/>
          </p:nvSpPr>
          <p:spPr>
            <a:xfrm>
              <a:off x="-334030" y="364815"/>
              <a:ext cx="5228024" cy="3821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</a:pPr>
              <a:r>
                <a:rPr lang="en-US" sz="3600" dirty="0" err="1" smtClean="0">
                  <a:solidFill>
                    <a:srgbClr val="1A3B29"/>
                  </a:solidFill>
                  <a:latin typeface="Open Sauce SemiBold"/>
                </a:rPr>
                <a:t>Ações</a:t>
              </a:r>
              <a:r>
                <a:rPr lang="en-US" sz="3600" dirty="0" smtClean="0">
                  <a:solidFill>
                    <a:srgbClr val="1A3B29"/>
                  </a:solidFill>
                  <a:latin typeface="Open Sauce SemiBold"/>
                </a:rPr>
                <a:t> </a:t>
              </a:r>
              <a:r>
                <a:rPr lang="en-US" sz="3600" dirty="0" err="1" smtClean="0">
                  <a:solidFill>
                    <a:srgbClr val="1A3B29"/>
                  </a:solidFill>
                  <a:latin typeface="Open Sauce SemiBold"/>
                </a:rPr>
                <a:t>estruturantes</a:t>
              </a:r>
              <a:endParaRPr lang="en-US" sz="3600" dirty="0">
                <a:solidFill>
                  <a:srgbClr val="1A3B29"/>
                </a:solidFill>
                <a:latin typeface="Open Sauce SemiBo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176105" y="1283558"/>
              <a:ext cx="5228023" cy="4639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ts val="2940"/>
                </a:lnSpc>
                <a:buFont typeface="Arial" panose="020B0604020202020204" pitchFamily="34" charset="0"/>
                <a:buChar char="•"/>
              </a:pPr>
              <a:r>
                <a:rPr lang="en-US" sz="2100" spc="42" dirty="0" err="1" smtClean="0">
                  <a:solidFill>
                    <a:srgbClr val="1A3B29"/>
                  </a:solidFill>
                  <a:latin typeface="Open Sauce"/>
                </a:rPr>
                <a:t>Critérios</a:t>
              </a:r>
              <a:endParaRPr lang="en-US" sz="2100" spc="42" dirty="0" smtClean="0">
                <a:solidFill>
                  <a:srgbClr val="1A3B29"/>
                </a:solidFill>
                <a:latin typeface="Open Sauce"/>
              </a:endParaRPr>
            </a:p>
            <a:p>
              <a:pPr>
                <a:lnSpc>
                  <a:spcPts val="2940"/>
                </a:lnSpc>
              </a:pPr>
              <a:endParaRPr lang="en-US" sz="2100" spc="42" dirty="0">
                <a:solidFill>
                  <a:srgbClr val="1A3B29"/>
                </a:solidFill>
                <a:latin typeface="Open Sauce"/>
              </a:endParaRPr>
            </a:p>
          </p:txBody>
        </p:sp>
        <p:sp>
          <p:nvSpPr>
            <p:cNvPr id="9" name="AutoShape 9"/>
            <p:cNvSpPr/>
            <p:nvPr/>
          </p:nvSpPr>
          <p:spPr>
            <a:xfrm>
              <a:off x="-237520" y="955002"/>
              <a:ext cx="5228023" cy="0"/>
            </a:xfrm>
            <a:prstGeom prst="line">
              <a:avLst/>
            </a:prstGeom>
            <a:ln w="63500" cap="rnd">
              <a:solidFill>
                <a:srgbClr val="266041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0" name="Group 10"/>
          <p:cNvGrpSpPr/>
          <p:nvPr/>
        </p:nvGrpSpPr>
        <p:grpSpPr>
          <a:xfrm>
            <a:off x="11125201" y="2711120"/>
            <a:ext cx="6629400" cy="2751531"/>
            <a:chOff x="499545" y="-614985"/>
            <a:chExt cx="5695991" cy="3668708"/>
          </a:xfrm>
        </p:grpSpPr>
        <p:sp>
          <p:nvSpPr>
            <p:cNvPr id="11" name="TextBox 11"/>
            <p:cNvSpPr txBox="1"/>
            <p:nvPr/>
          </p:nvSpPr>
          <p:spPr>
            <a:xfrm>
              <a:off x="702745" y="-614985"/>
              <a:ext cx="5228023" cy="7826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</a:pPr>
              <a:r>
                <a:rPr lang="en-US" sz="3600" dirty="0" smtClean="0">
                  <a:solidFill>
                    <a:srgbClr val="1A3B29"/>
                  </a:solidFill>
                  <a:latin typeface="Open Sauce SemiBold"/>
                </a:rPr>
                <a:t>Sistema MTR + Nota Fiscal</a:t>
              </a:r>
              <a:endParaRPr lang="en-US" sz="3600" dirty="0">
                <a:solidFill>
                  <a:srgbClr val="1A3B29"/>
                </a:solidFill>
                <a:latin typeface="Open Sauce SemiBold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967513" y="1247759"/>
              <a:ext cx="5228023" cy="18059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ts val="2660"/>
                </a:lnSpc>
                <a:buFont typeface="Arial" panose="020B0604020202020204" pitchFamily="34" charset="0"/>
                <a:buChar char="•"/>
              </a:pPr>
              <a:r>
                <a:rPr lang="pt-BR" sz="1900" spc="38" dirty="0">
                  <a:solidFill>
                    <a:srgbClr val="1A3B29"/>
                  </a:solidFill>
                  <a:latin typeface="Open Sauce"/>
                </a:rPr>
                <a:t>Prorrogação do Prazo:</a:t>
              </a:r>
            </a:p>
            <a:p>
              <a:pPr marL="342900" indent="-342900">
                <a:lnSpc>
                  <a:spcPts val="2660"/>
                </a:lnSpc>
                <a:buFont typeface="Arial" panose="020B0604020202020204" pitchFamily="34" charset="0"/>
                <a:buChar char="•"/>
              </a:pPr>
              <a:endParaRPr lang="pt-BR" sz="1900" spc="38" dirty="0">
                <a:solidFill>
                  <a:srgbClr val="1A3B29"/>
                </a:solidFill>
                <a:latin typeface="Open Sauce"/>
              </a:endParaRPr>
            </a:p>
            <a:p>
              <a:pPr marL="342900" indent="-342900">
                <a:lnSpc>
                  <a:spcPts val="2660"/>
                </a:lnSpc>
                <a:buFont typeface="Arial" panose="020B0604020202020204" pitchFamily="34" charset="0"/>
                <a:buChar char="•"/>
              </a:pPr>
              <a:r>
                <a:rPr lang="pt-BR" sz="1900" spc="38" dirty="0" smtClean="0">
                  <a:solidFill>
                    <a:srgbClr val="1A3B29"/>
                  </a:solidFill>
                  <a:latin typeface="Open Sauce"/>
                </a:rPr>
                <a:t>Mantidas as determinações estaduais vigentes.</a:t>
              </a:r>
              <a:endParaRPr lang="en-US" sz="1900" spc="38" dirty="0">
                <a:solidFill>
                  <a:srgbClr val="1A3B29"/>
                </a:solidFill>
                <a:latin typeface="Open Sauce"/>
              </a:endParaRPr>
            </a:p>
          </p:txBody>
        </p:sp>
        <p:sp>
          <p:nvSpPr>
            <p:cNvPr id="13" name="AutoShape 13"/>
            <p:cNvSpPr/>
            <p:nvPr/>
          </p:nvSpPr>
          <p:spPr>
            <a:xfrm>
              <a:off x="499545" y="682675"/>
              <a:ext cx="5228023" cy="0"/>
            </a:xfrm>
            <a:prstGeom prst="line">
              <a:avLst/>
            </a:prstGeom>
            <a:ln w="63500" cap="rnd">
              <a:solidFill>
                <a:srgbClr val="266041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8" name="Group 18"/>
          <p:cNvGrpSpPr/>
          <p:nvPr/>
        </p:nvGrpSpPr>
        <p:grpSpPr>
          <a:xfrm>
            <a:off x="11963400" y="6667500"/>
            <a:ext cx="6324600" cy="3490469"/>
            <a:chOff x="0" y="0"/>
            <a:chExt cx="5223198" cy="2918526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/>
            <a:srcRect t="14066" b="14066"/>
            <a:stretch>
              <a:fillRect/>
            </a:stretch>
          </p:blipFill>
          <p:spPr>
            <a:xfrm>
              <a:off x="0" y="0"/>
              <a:ext cx="5223198" cy="2918526"/>
            </a:xfrm>
            <a:prstGeom prst="rect">
              <a:avLst/>
            </a:prstGeom>
          </p:spPr>
        </p:pic>
      </p:grpSp>
      <p:sp>
        <p:nvSpPr>
          <p:cNvPr id="20" name="TextBox 20"/>
          <p:cNvSpPr txBox="1"/>
          <p:nvPr/>
        </p:nvSpPr>
        <p:spPr>
          <a:xfrm>
            <a:off x="1773663" y="914400"/>
            <a:ext cx="15371337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39"/>
              </a:lnSpc>
            </a:pPr>
            <a:r>
              <a:rPr lang="en-US" sz="5599" dirty="0" err="1" smtClean="0">
                <a:solidFill>
                  <a:srgbClr val="1A3B29"/>
                </a:solidFill>
                <a:latin typeface="Open Sauce SemiBold Bold"/>
              </a:rPr>
              <a:t>Decreto</a:t>
            </a:r>
            <a:r>
              <a:rPr lang="en-US" sz="5599" dirty="0" smtClean="0">
                <a:solidFill>
                  <a:srgbClr val="1A3B29"/>
                </a:solidFill>
                <a:latin typeface="Open Sauce SemiBold Bold"/>
              </a:rPr>
              <a:t> 11.413/2023 </a:t>
            </a:r>
            <a:r>
              <a:rPr lang="la-001" sz="5599" dirty="0" smtClean="0">
                <a:solidFill>
                  <a:srgbClr val="1A3B29"/>
                </a:solidFill>
                <a:latin typeface="Open Sauce SemiBold Bold"/>
              </a:rPr>
              <a:t>–</a:t>
            </a:r>
            <a:r>
              <a:rPr lang="en-US" sz="5599" dirty="0" smtClean="0">
                <a:solidFill>
                  <a:srgbClr val="1A3B29"/>
                </a:solidFill>
                <a:latin typeface="Open Sauce SemiBold Bold"/>
              </a:rPr>
              <a:t> </a:t>
            </a:r>
            <a:r>
              <a:rPr lang="en-US" sz="5599" dirty="0" err="1" smtClean="0">
                <a:solidFill>
                  <a:srgbClr val="1A3B29"/>
                </a:solidFill>
                <a:latin typeface="Open Sauce SemiBold Bold"/>
              </a:rPr>
              <a:t>Novas</a:t>
            </a:r>
            <a:r>
              <a:rPr lang="en-US" sz="5599" dirty="0" smtClean="0">
                <a:solidFill>
                  <a:srgbClr val="1A3B29"/>
                </a:solidFill>
                <a:latin typeface="Open Sauce SemiBold Bold"/>
              </a:rPr>
              <a:t> </a:t>
            </a:r>
            <a:r>
              <a:rPr lang="en-US" sz="5599" dirty="0" err="1" smtClean="0">
                <a:solidFill>
                  <a:srgbClr val="1A3B29"/>
                </a:solidFill>
                <a:latin typeface="Open Sauce SemiBold Bold"/>
              </a:rPr>
              <a:t>Abordagens</a:t>
            </a:r>
            <a:endParaRPr lang="en-US" sz="5599" dirty="0">
              <a:solidFill>
                <a:srgbClr val="1A3B29"/>
              </a:solidFill>
              <a:latin typeface="Open Sauce SemiBold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 txBox="1"/>
          <p:nvPr/>
        </p:nvSpPr>
        <p:spPr>
          <a:xfrm>
            <a:off x="1773663" y="914400"/>
            <a:ext cx="15980937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39"/>
              </a:lnSpc>
            </a:pPr>
            <a:r>
              <a:rPr lang="en-US" sz="5599" dirty="0" err="1" smtClean="0">
                <a:solidFill>
                  <a:srgbClr val="1A3B29"/>
                </a:solidFill>
                <a:latin typeface="Open Sauce SemiBold Bold"/>
              </a:rPr>
              <a:t>Decreto</a:t>
            </a:r>
            <a:r>
              <a:rPr lang="en-US" sz="5599" dirty="0" smtClean="0">
                <a:solidFill>
                  <a:srgbClr val="1A3B29"/>
                </a:solidFill>
                <a:latin typeface="Open Sauce SemiBold Bold"/>
              </a:rPr>
              <a:t> 11.413/2023 </a:t>
            </a:r>
            <a:r>
              <a:rPr lang="la-001" sz="5599" dirty="0" smtClean="0">
                <a:solidFill>
                  <a:srgbClr val="1A3B29"/>
                </a:solidFill>
                <a:latin typeface="Open Sauce SemiBold Bold"/>
              </a:rPr>
              <a:t>–</a:t>
            </a:r>
            <a:r>
              <a:rPr lang="en-US" sz="5599" dirty="0" smtClean="0">
                <a:solidFill>
                  <a:srgbClr val="1A3B29"/>
                </a:solidFill>
                <a:latin typeface="Open Sauce SemiBold Bold"/>
              </a:rPr>
              <a:t> </a:t>
            </a:r>
            <a:r>
              <a:rPr lang="en-US" sz="5599" dirty="0" err="1" smtClean="0">
                <a:solidFill>
                  <a:srgbClr val="1A3B29"/>
                </a:solidFill>
                <a:latin typeface="Open Sauce SemiBold Bold"/>
              </a:rPr>
              <a:t>Ações</a:t>
            </a:r>
            <a:r>
              <a:rPr lang="en-US" sz="5599" dirty="0" smtClean="0">
                <a:solidFill>
                  <a:srgbClr val="1A3B29"/>
                </a:solidFill>
                <a:latin typeface="Open Sauce SemiBold Bold"/>
              </a:rPr>
              <a:t> </a:t>
            </a:r>
            <a:r>
              <a:rPr lang="en-US" sz="5599" dirty="0" err="1" smtClean="0">
                <a:solidFill>
                  <a:srgbClr val="1A3B29"/>
                </a:solidFill>
                <a:latin typeface="Open Sauce SemiBold Bold"/>
              </a:rPr>
              <a:t>estruturantes</a:t>
            </a:r>
            <a:endParaRPr lang="en-US" sz="5599" dirty="0">
              <a:solidFill>
                <a:srgbClr val="1A3B29"/>
              </a:solidFill>
              <a:latin typeface="Open Sauce SemiBold Bold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838200" y="2552700"/>
            <a:ext cx="16611600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600" dirty="0" smtClean="0"/>
              <a:t>+ de 50% </a:t>
            </a:r>
            <a:r>
              <a:rPr lang="pt-BR" sz="2600" dirty="0"/>
              <a:t>da sua </a:t>
            </a:r>
            <a:r>
              <a:rPr lang="pt-BR" sz="2600" b="1" dirty="0"/>
              <a:t>meta de recuperação de embalagens em geral </a:t>
            </a:r>
            <a:r>
              <a:rPr lang="pt-BR" sz="2600" dirty="0"/>
              <a:t>cumprida por meio de parceria, com </a:t>
            </a:r>
            <a:r>
              <a:rPr lang="pt-BR" sz="2600" b="1" dirty="0"/>
              <a:t>prazo</a:t>
            </a:r>
            <a:r>
              <a:rPr lang="pt-BR" sz="2600" dirty="0"/>
              <a:t> </a:t>
            </a:r>
            <a:r>
              <a:rPr lang="pt-BR" sz="2600" b="1" dirty="0"/>
              <a:t>mínimo de doze meses de duração</a:t>
            </a:r>
            <a:r>
              <a:rPr lang="pt-BR" sz="2600" dirty="0"/>
              <a:t>, com</a:t>
            </a:r>
            <a:r>
              <a:rPr lang="pt-BR" sz="2600" dirty="0" smtClean="0"/>
              <a:t>:</a:t>
            </a:r>
          </a:p>
          <a:p>
            <a:endParaRPr lang="pt-BR" sz="2600" dirty="0"/>
          </a:p>
          <a:p>
            <a:r>
              <a:rPr lang="pt-BR" sz="2600" dirty="0"/>
              <a:t>a) catadoras e catadores individuais;</a:t>
            </a:r>
          </a:p>
          <a:p>
            <a:r>
              <a:rPr lang="pt-BR" sz="2600" dirty="0"/>
              <a:t>b) cooperativas e associações de catadores de materiais recicláveis; ou</a:t>
            </a:r>
          </a:p>
          <a:p>
            <a:r>
              <a:rPr lang="pt-BR" sz="2600" dirty="0"/>
              <a:t>c) entidades cuja origem dos resíduos seja comprovadamente de catadores de materiais recicláveis</a:t>
            </a:r>
            <a:r>
              <a:rPr lang="pt-BR" sz="2600" dirty="0" smtClean="0"/>
              <a:t>;</a:t>
            </a:r>
          </a:p>
          <a:p>
            <a:endParaRPr lang="pt-BR" sz="2600" dirty="0"/>
          </a:p>
          <a:p>
            <a:r>
              <a:rPr lang="pt-BR" sz="2600" dirty="0"/>
              <a:t>II - possua metodologia de implementação junto a organizações de catadores de materiais </a:t>
            </a:r>
            <a:r>
              <a:rPr lang="pt-BR" sz="2600" dirty="0" smtClean="0"/>
              <a:t>recicláveis</a:t>
            </a:r>
            <a:endParaRPr lang="pt-BR" sz="2600" dirty="0"/>
          </a:p>
          <a:p>
            <a:endParaRPr lang="pt-BR" sz="2600" dirty="0" smtClean="0"/>
          </a:p>
          <a:p>
            <a:r>
              <a:rPr lang="pt-BR" sz="2600" dirty="0" smtClean="0"/>
              <a:t>III </a:t>
            </a:r>
            <a:r>
              <a:rPr lang="pt-BR" sz="2600" dirty="0"/>
              <a:t>- </a:t>
            </a:r>
            <a:r>
              <a:rPr lang="pt-BR" sz="2600" b="1" dirty="0"/>
              <a:t>crie, amplie ou melhore a infraestrutura </a:t>
            </a:r>
            <a:r>
              <a:rPr lang="pt-BR" sz="2600" dirty="0"/>
              <a:t>necessária para as atividades de retorno e de triagem de todas as embalagens, </a:t>
            </a:r>
            <a:r>
              <a:rPr lang="pt-BR" sz="2600" b="1" dirty="0"/>
              <a:t>sem distinção por tipo de material</a:t>
            </a:r>
            <a:r>
              <a:rPr lang="pt-BR" sz="2600" dirty="0"/>
              <a:t>, descartadas após o uso pelos consumidores, com vistas à subsequente destinação final ambientalmente adequada, em Municípios onde essa infraestrutura e essas atividades são ainda inexistentes ou incipientes;</a:t>
            </a:r>
          </a:p>
          <a:p>
            <a:endParaRPr lang="pt-BR" sz="2600" dirty="0" smtClean="0"/>
          </a:p>
          <a:p>
            <a:r>
              <a:rPr lang="pt-BR" sz="2600" dirty="0" smtClean="0"/>
              <a:t>IV </a:t>
            </a:r>
            <a:r>
              <a:rPr lang="pt-BR" sz="2600" dirty="0"/>
              <a:t>- transfira conhecimento para o corpo de profissionais técnicos do Poder Público municipal, incluída, exemplificativamente, a realização de estudos; e</a:t>
            </a:r>
          </a:p>
          <a:p>
            <a:endParaRPr lang="pt-BR" sz="2600" dirty="0" smtClean="0"/>
          </a:p>
          <a:p>
            <a:r>
              <a:rPr lang="pt-BR" sz="2600" dirty="0" smtClean="0"/>
              <a:t>V </a:t>
            </a:r>
            <a:r>
              <a:rPr lang="pt-BR" sz="2600" dirty="0"/>
              <a:t>- executem ações de educação ambiental da população local para o descarte seletivo correto dos resíduos gerados.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166024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 txBox="1"/>
          <p:nvPr/>
        </p:nvSpPr>
        <p:spPr>
          <a:xfrm>
            <a:off x="1773663" y="914400"/>
            <a:ext cx="15371337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39"/>
              </a:lnSpc>
            </a:pPr>
            <a:r>
              <a:rPr lang="en-US" sz="5599" dirty="0" err="1" smtClean="0">
                <a:solidFill>
                  <a:srgbClr val="1A3B29"/>
                </a:solidFill>
                <a:latin typeface="Open Sauce SemiBold Bold"/>
              </a:rPr>
              <a:t>Decreto</a:t>
            </a:r>
            <a:r>
              <a:rPr lang="en-US" sz="5599" dirty="0" smtClean="0">
                <a:solidFill>
                  <a:srgbClr val="1A3B29"/>
                </a:solidFill>
                <a:latin typeface="Open Sauce SemiBold Bold"/>
              </a:rPr>
              <a:t> 11.413/2023 </a:t>
            </a:r>
            <a:r>
              <a:rPr lang="la-001" sz="5599" dirty="0" smtClean="0">
                <a:solidFill>
                  <a:srgbClr val="1A3B29"/>
                </a:solidFill>
                <a:latin typeface="Open Sauce SemiBold Bold"/>
              </a:rPr>
              <a:t>–</a:t>
            </a:r>
            <a:r>
              <a:rPr lang="en-US" sz="5599" dirty="0" smtClean="0">
                <a:solidFill>
                  <a:srgbClr val="1A3B29"/>
                </a:solidFill>
                <a:latin typeface="Open Sauce SemiBold Bold"/>
              </a:rPr>
              <a:t> </a:t>
            </a:r>
            <a:r>
              <a:rPr lang="en-US" sz="5599" dirty="0" err="1" smtClean="0">
                <a:solidFill>
                  <a:srgbClr val="1A3B29"/>
                </a:solidFill>
                <a:latin typeface="Open Sauce SemiBold Bold"/>
              </a:rPr>
              <a:t>Verificador</a:t>
            </a:r>
            <a:r>
              <a:rPr lang="en-US" sz="5599" dirty="0" smtClean="0">
                <a:solidFill>
                  <a:srgbClr val="1A3B29"/>
                </a:solidFill>
                <a:latin typeface="Open Sauce SemiBold Bold"/>
              </a:rPr>
              <a:t> de </a:t>
            </a:r>
            <a:r>
              <a:rPr lang="en-US" sz="5599" dirty="0" err="1" smtClean="0">
                <a:solidFill>
                  <a:srgbClr val="1A3B29"/>
                </a:solidFill>
                <a:latin typeface="Open Sauce SemiBold Bold"/>
              </a:rPr>
              <a:t>resultados</a:t>
            </a:r>
            <a:endParaRPr lang="en-US" sz="5599" dirty="0">
              <a:solidFill>
                <a:srgbClr val="1A3B29"/>
              </a:solidFill>
              <a:latin typeface="Open Sauce SemiBold Bold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85800" y="2914948"/>
            <a:ext cx="172974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b="1" dirty="0"/>
          </a:p>
          <a:p>
            <a:r>
              <a:rPr lang="pt-BR" sz="2400" b="1" dirty="0"/>
              <a:t>I - verificar os resultados obtidos pelas entidades gestoras, empresas e operadoras de sistemas de logística reversa de produtos ou embalagens, com vistas a garantir consistência, </a:t>
            </a:r>
            <a:r>
              <a:rPr lang="pt-BR" sz="2400" b="1" dirty="0" err="1"/>
              <a:t>adicionalidade</a:t>
            </a:r>
            <a:r>
              <a:rPr lang="pt-BR" sz="2400" b="1" dirty="0"/>
              <a:t>, independência e isenção;</a:t>
            </a:r>
          </a:p>
          <a:p>
            <a:r>
              <a:rPr lang="pt-BR" sz="2400" dirty="0"/>
              <a:t>II - </a:t>
            </a:r>
            <a:r>
              <a:rPr lang="pt-BR" sz="2400" b="1" dirty="0"/>
              <a:t>validar</a:t>
            </a:r>
            <a:r>
              <a:rPr lang="pt-BR" sz="2400" dirty="0"/>
              <a:t> eletronicamente, perante a Secretaria Especial da Receita Federal do Brasil do Ministério da Fazenda, as </a:t>
            </a:r>
            <a:r>
              <a:rPr lang="pt-BR" sz="2400" b="1" dirty="0" smtClean="0"/>
              <a:t>NF eletrônicas</a:t>
            </a:r>
            <a:r>
              <a:rPr lang="pt-BR" sz="2400" dirty="0"/>
              <a:t>;</a:t>
            </a:r>
          </a:p>
          <a:p>
            <a:r>
              <a:rPr lang="pt-BR" sz="2400" dirty="0"/>
              <a:t>III - </a:t>
            </a:r>
            <a:r>
              <a:rPr lang="pt-BR" sz="2400" b="1" dirty="0"/>
              <a:t>validar</a:t>
            </a:r>
            <a:r>
              <a:rPr lang="pt-BR" sz="2400" dirty="0"/>
              <a:t>, perante o Ministério do Meio Ambiente e Mudança do Clima, </a:t>
            </a:r>
            <a:r>
              <a:rPr lang="pt-BR" sz="2400" b="1" dirty="0"/>
              <a:t>os dados informados por entidades gestoras e operadores de sistemas de logística reversa;</a:t>
            </a:r>
          </a:p>
          <a:p>
            <a:r>
              <a:rPr lang="pt-BR" sz="2400" dirty="0"/>
              <a:t>IV - equalizar os pesos, em toneladas, de produtos ou de embalagens destinadas de forma ambientalmente adequada pelas entidades gestoras, pelos sistemas individuais ou pelos operadores, de modo a permitir a sua contabilização global e a sua compensação financeira;</a:t>
            </a:r>
          </a:p>
          <a:p>
            <a:r>
              <a:rPr lang="pt-BR" sz="2400" dirty="0"/>
              <a:t>V - registrar, armazenar, sistematizar e preservar a unicidade e a não </a:t>
            </a:r>
            <a:r>
              <a:rPr lang="pt-BR" sz="2400" dirty="0" err="1"/>
              <a:t>colidência</a:t>
            </a:r>
            <a:r>
              <a:rPr lang="pt-BR" sz="2400" dirty="0"/>
              <a:t> das massas de materiais recicláveis, a serem referenciadas em toneladas, com base nas notas fiscais eletrônicas emitidas pelos operadores e nos certificados de destinação final emitidos por meio do Manifesto de Transporte de Resíduos do </a:t>
            </a:r>
            <a:r>
              <a:rPr lang="pt-BR" sz="2400" dirty="0" err="1"/>
              <a:t>Sinir</a:t>
            </a:r>
            <a:r>
              <a:rPr lang="pt-BR" sz="2400" dirty="0"/>
              <a:t>;</a:t>
            </a:r>
          </a:p>
          <a:p>
            <a:r>
              <a:rPr lang="pt-BR" sz="2400" dirty="0"/>
              <a:t>VI - preservar os dados relativos a quantidade, tipo de materiais, emissores, receptores, data, entre outros, de forma a garantir a rastreabilidade e a integridade dos arquivos;</a:t>
            </a:r>
          </a:p>
          <a:p>
            <a:r>
              <a:rPr lang="pt-BR" sz="2400" dirty="0"/>
              <a:t>VII - manter a custódia dos arquivos digitais das notas fiscais eletrônicas reportadas pelas entidades gestoras e pelos operadores pelo prazo mínimo de cinco anos;</a:t>
            </a:r>
          </a:p>
          <a:p>
            <a:r>
              <a:rPr lang="pt-BR" sz="2400" b="1" dirty="0"/>
              <a:t>VIII - emitir relatório anual, incluídos os resultados das empresas que não aderiram ao modelo coletivo, conforme estabelecido em ato do Ministro de Estado do Meio Ambiente e Mudança do Clima; e</a:t>
            </a:r>
          </a:p>
          <a:p>
            <a:r>
              <a:rPr lang="pt-BR" sz="2400" dirty="0"/>
              <a:t>IX - disponibilizar ao Ministério do Meio Ambiente e Mudança do Clima, para fins de fiscalização dos resultados das entidades gestoras aderentes, acesso ao seu sistema, respeitado o sigilo das informações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01352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60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68813" y="1104900"/>
            <a:ext cx="15485637" cy="8184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1"/>
              </a:lnSpc>
            </a:pPr>
            <a:r>
              <a:rPr lang="en-US" sz="4600" dirty="0" err="1" smtClean="0">
                <a:solidFill>
                  <a:srgbClr val="FFFFFF"/>
                </a:solidFill>
                <a:latin typeface="Open Sauce SemiBold Bold"/>
              </a:rPr>
              <a:t>Decreto</a:t>
            </a:r>
            <a:r>
              <a:rPr lang="en-US" sz="4600" dirty="0" smtClean="0">
                <a:solidFill>
                  <a:srgbClr val="FFFFFF"/>
                </a:solidFill>
                <a:latin typeface="Open Sauce SemiBold Bold"/>
              </a:rPr>
              <a:t> 11.413/2023 </a:t>
            </a:r>
            <a:r>
              <a:rPr lang="la-001" sz="4600" dirty="0" smtClean="0">
                <a:solidFill>
                  <a:srgbClr val="FFFFFF"/>
                </a:solidFill>
                <a:latin typeface="Open Sauce SemiBold Bold"/>
              </a:rPr>
              <a:t>–</a:t>
            </a:r>
            <a:r>
              <a:rPr lang="en-US" sz="4600" dirty="0" smtClean="0">
                <a:solidFill>
                  <a:srgbClr val="FFFFFF"/>
                </a:solidFill>
                <a:latin typeface="Open Sauce SemiBold Bold"/>
              </a:rPr>
              <a:t> </a:t>
            </a:r>
            <a:r>
              <a:rPr lang="en-US" sz="4600" dirty="0" err="1" smtClean="0">
                <a:solidFill>
                  <a:srgbClr val="FFFFFF"/>
                </a:solidFill>
                <a:latin typeface="Open Sauce SemiBold Bold"/>
              </a:rPr>
              <a:t>desafios</a:t>
            </a:r>
            <a:r>
              <a:rPr lang="en-US" sz="4600" dirty="0" smtClean="0">
                <a:solidFill>
                  <a:srgbClr val="FFFFFF"/>
                </a:solidFill>
                <a:latin typeface="Open Sauce SemiBold Bold"/>
              </a:rPr>
              <a:t> e </a:t>
            </a:r>
            <a:r>
              <a:rPr lang="en-US" sz="4600" dirty="0" err="1" smtClean="0">
                <a:solidFill>
                  <a:srgbClr val="FFFFFF"/>
                </a:solidFill>
                <a:latin typeface="Open Sauce SemiBold Bold"/>
              </a:rPr>
              <a:t>próximos</a:t>
            </a:r>
            <a:r>
              <a:rPr lang="en-US" sz="4600" dirty="0" smtClean="0">
                <a:solidFill>
                  <a:srgbClr val="FFFFFF"/>
                </a:solidFill>
                <a:latin typeface="Open Sauce SemiBold Bold"/>
              </a:rPr>
              <a:t> </a:t>
            </a:r>
            <a:r>
              <a:rPr lang="en-US" sz="4600" dirty="0" err="1" smtClean="0">
                <a:solidFill>
                  <a:srgbClr val="FFFFFF"/>
                </a:solidFill>
                <a:latin typeface="Open Sauce SemiBold Bold"/>
              </a:rPr>
              <a:t>passos</a:t>
            </a:r>
            <a:endParaRPr lang="en-US" sz="4600" dirty="0">
              <a:solidFill>
                <a:srgbClr val="FFFFFF"/>
              </a:solidFill>
              <a:latin typeface="Open Sauce SemiBold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85800" y="2324100"/>
            <a:ext cx="15621001" cy="73096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3390" lvl="1" indent="-226695">
              <a:lnSpc>
                <a:spcPts val="3780"/>
              </a:lnSpc>
              <a:buFont typeface="Arial"/>
              <a:buChar char="•"/>
            </a:pPr>
            <a:r>
              <a:rPr lang="pt-BR" sz="3000" spc="42" dirty="0" smtClean="0">
                <a:solidFill>
                  <a:srgbClr val="FFFFFF"/>
                </a:solidFill>
                <a:latin typeface="Open Sauce"/>
              </a:rPr>
              <a:t>Integração nacional do Sistema MTR </a:t>
            </a:r>
            <a:r>
              <a:rPr lang="la-001" sz="3000" spc="42" dirty="0" smtClean="0">
                <a:solidFill>
                  <a:srgbClr val="FFFFFF"/>
                </a:solidFill>
                <a:latin typeface="Open Sauce"/>
              </a:rPr>
              <a:t>–</a:t>
            </a:r>
            <a:r>
              <a:rPr lang="pt-BR" sz="3000" spc="42" dirty="0" smtClean="0">
                <a:solidFill>
                  <a:srgbClr val="FFFFFF"/>
                </a:solidFill>
                <a:latin typeface="Open Sauce"/>
              </a:rPr>
              <a:t> LR.</a:t>
            </a:r>
          </a:p>
          <a:p>
            <a:pPr marL="453390" lvl="1" indent="-226695">
              <a:lnSpc>
                <a:spcPts val="3780"/>
              </a:lnSpc>
              <a:buFont typeface="Arial"/>
              <a:buChar char="•"/>
            </a:pPr>
            <a:endParaRPr lang="pt-BR" sz="3000" spc="42" dirty="0">
              <a:solidFill>
                <a:srgbClr val="FFFFFF"/>
              </a:solidFill>
              <a:latin typeface="Open Sauce"/>
            </a:endParaRPr>
          </a:p>
          <a:p>
            <a:pPr marL="453390" lvl="1" indent="-226695">
              <a:lnSpc>
                <a:spcPts val="3780"/>
              </a:lnSpc>
              <a:buFont typeface="Arial"/>
              <a:buChar char="•"/>
            </a:pPr>
            <a:r>
              <a:rPr lang="pt-BR" sz="3000" spc="42" dirty="0" smtClean="0">
                <a:solidFill>
                  <a:srgbClr val="FFFFFF"/>
                </a:solidFill>
                <a:latin typeface="Open Sauce"/>
              </a:rPr>
              <a:t>Centralidade no MMA para homologação de verificador de resultados e das entidades gestoras.</a:t>
            </a:r>
          </a:p>
          <a:p>
            <a:pPr marL="453390" lvl="1" indent="-226695">
              <a:lnSpc>
                <a:spcPts val="3780"/>
              </a:lnSpc>
              <a:buFont typeface="Arial"/>
              <a:buChar char="•"/>
            </a:pPr>
            <a:endParaRPr lang="pt-BR" sz="3000" spc="42" dirty="0" smtClean="0">
              <a:solidFill>
                <a:srgbClr val="FFFFFF"/>
              </a:solidFill>
              <a:latin typeface="Open Sauce"/>
            </a:endParaRPr>
          </a:p>
          <a:p>
            <a:pPr marL="453390" lvl="1" indent="-226695">
              <a:lnSpc>
                <a:spcPts val="3780"/>
              </a:lnSpc>
              <a:buFont typeface="Arial"/>
              <a:buChar char="•"/>
            </a:pPr>
            <a:r>
              <a:rPr lang="pt-BR" sz="3000" spc="42" dirty="0" smtClean="0">
                <a:solidFill>
                  <a:srgbClr val="FFFFFF"/>
                </a:solidFill>
                <a:latin typeface="Open Sauce"/>
              </a:rPr>
              <a:t>Regulamentações necessárias a serem emitidas pelo MMA.</a:t>
            </a:r>
          </a:p>
          <a:p>
            <a:pPr marL="453390" lvl="1" indent="-226695">
              <a:lnSpc>
                <a:spcPts val="3780"/>
              </a:lnSpc>
              <a:buFont typeface="Arial"/>
              <a:buChar char="•"/>
            </a:pPr>
            <a:endParaRPr lang="pt-BR" sz="3000" spc="42" dirty="0">
              <a:solidFill>
                <a:srgbClr val="FFFFFF"/>
              </a:solidFill>
              <a:latin typeface="Open Sauce"/>
            </a:endParaRPr>
          </a:p>
          <a:p>
            <a:pPr marL="453390" lvl="1" indent="-226695">
              <a:lnSpc>
                <a:spcPts val="3780"/>
              </a:lnSpc>
              <a:buFont typeface="Arial"/>
              <a:buChar char="•"/>
            </a:pPr>
            <a:r>
              <a:rPr lang="pt-BR" sz="3000" spc="42" dirty="0" smtClean="0">
                <a:solidFill>
                  <a:srgbClr val="FFFFFF"/>
                </a:solidFill>
                <a:latin typeface="Open Sauce"/>
              </a:rPr>
              <a:t>Estados possuem importante papel de editar atos regionais de modo a atender peculiaridades regionais  e fiscalização quanto à implementação.</a:t>
            </a:r>
          </a:p>
          <a:p>
            <a:pPr marL="453390" lvl="1" indent="-226695">
              <a:lnSpc>
                <a:spcPts val="3780"/>
              </a:lnSpc>
              <a:buFont typeface="Arial"/>
              <a:buChar char="•"/>
            </a:pPr>
            <a:endParaRPr lang="pt-BR" sz="3000" spc="42" dirty="0">
              <a:solidFill>
                <a:srgbClr val="FFFFFF"/>
              </a:solidFill>
              <a:latin typeface="Open Sauce"/>
            </a:endParaRPr>
          </a:p>
          <a:p>
            <a:pPr marL="453390" lvl="1" indent="-226695">
              <a:lnSpc>
                <a:spcPts val="3780"/>
              </a:lnSpc>
              <a:buFont typeface="Arial"/>
              <a:buChar char="•"/>
            </a:pPr>
            <a:r>
              <a:rPr lang="pt-BR" sz="3000" spc="42" dirty="0" smtClean="0">
                <a:solidFill>
                  <a:srgbClr val="FFFFFF"/>
                </a:solidFill>
                <a:latin typeface="Open Sauce"/>
              </a:rPr>
              <a:t>Revisão tributária de modo a evitar a </a:t>
            </a:r>
            <a:r>
              <a:rPr lang="pt-BR" sz="3000" spc="42" dirty="0" err="1" smtClean="0">
                <a:solidFill>
                  <a:srgbClr val="FFFFFF"/>
                </a:solidFill>
                <a:latin typeface="Open Sauce"/>
              </a:rPr>
              <a:t>multitributaação</a:t>
            </a:r>
            <a:r>
              <a:rPr lang="pt-BR" sz="3000" spc="42" dirty="0" smtClean="0">
                <a:solidFill>
                  <a:srgbClr val="FFFFFF"/>
                </a:solidFill>
                <a:latin typeface="Open Sauce"/>
              </a:rPr>
              <a:t> ao longo da cadeia.</a:t>
            </a:r>
          </a:p>
          <a:p>
            <a:pPr marL="453390" lvl="1" indent="-226695">
              <a:lnSpc>
                <a:spcPts val="3780"/>
              </a:lnSpc>
              <a:buFont typeface="Arial"/>
              <a:buChar char="•"/>
            </a:pPr>
            <a:endParaRPr lang="pt-BR" sz="3000" spc="42" dirty="0">
              <a:solidFill>
                <a:srgbClr val="FFFFFF"/>
              </a:solidFill>
              <a:latin typeface="Open Sauce"/>
            </a:endParaRPr>
          </a:p>
          <a:p>
            <a:pPr marL="453390" lvl="1" indent="-226695">
              <a:lnSpc>
                <a:spcPts val="3780"/>
              </a:lnSpc>
              <a:buFont typeface="Arial"/>
              <a:buChar char="•"/>
            </a:pPr>
            <a:endParaRPr lang="pt-BR" sz="3000" spc="42" dirty="0" smtClean="0">
              <a:solidFill>
                <a:srgbClr val="FFFFFF"/>
              </a:solidFill>
              <a:latin typeface="Open Sauce"/>
            </a:endParaRPr>
          </a:p>
          <a:p>
            <a:pPr marL="453390" lvl="1" indent="-226695">
              <a:lnSpc>
                <a:spcPts val="3780"/>
              </a:lnSpc>
              <a:buFont typeface="Arial"/>
              <a:buChar char="•"/>
            </a:pPr>
            <a:endParaRPr lang="pt-BR" sz="3000" spc="42" dirty="0">
              <a:solidFill>
                <a:srgbClr val="FFFFFF"/>
              </a:solidFill>
              <a:latin typeface="Open Sauce"/>
            </a:endParaRPr>
          </a:p>
          <a:p>
            <a:pPr marL="453390" lvl="1" indent="-226695">
              <a:lnSpc>
                <a:spcPts val="3780"/>
              </a:lnSpc>
              <a:buFont typeface="Arial"/>
              <a:buChar char="•"/>
            </a:pPr>
            <a:endParaRPr lang="en-US" sz="3000" spc="42" dirty="0">
              <a:solidFill>
                <a:srgbClr val="FFFFFF"/>
              </a:solidFill>
              <a:latin typeface="Open Sauce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20900" y="7591329"/>
            <a:ext cx="3467100" cy="269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8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60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73663" y="4769791"/>
            <a:ext cx="8084437" cy="1603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11"/>
              </a:lnSpc>
            </a:pPr>
            <a:r>
              <a:rPr lang="en-US" sz="3151" dirty="0" smtClean="0">
                <a:solidFill>
                  <a:srgbClr val="FFFFFF"/>
                </a:solidFill>
                <a:latin typeface="Open Sauce Light"/>
              </a:rPr>
              <a:t>alicelibania@gmail.com</a:t>
            </a:r>
            <a:endParaRPr lang="en-US" sz="3151" dirty="0">
              <a:solidFill>
                <a:srgbClr val="FFFFFF"/>
              </a:solidFill>
              <a:latin typeface="Open Sauce Light"/>
            </a:endParaRPr>
          </a:p>
          <a:p>
            <a:pPr>
              <a:lnSpc>
                <a:spcPts val="3705"/>
              </a:lnSpc>
            </a:pPr>
            <a:endParaRPr lang="en-US" sz="3151" dirty="0">
              <a:solidFill>
                <a:srgbClr val="FFFFFF"/>
              </a:solidFill>
              <a:latin typeface="Open Sauce Light"/>
            </a:endParaRPr>
          </a:p>
          <a:p>
            <a:pPr>
              <a:lnSpc>
                <a:spcPts val="4411"/>
              </a:lnSpc>
            </a:pPr>
            <a:r>
              <a:rPr lang="en-US" sz="3151" dirty="0">
                <a:solidFill>
                  <a:srgbClr val="FFFFFF"/>
                </a:solidFill>
                <a:latin typeface="Open Sauce Light"/>
              </a:rPr>
              <a:t>alice.dias@meioambiente.mg.gov.br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773663" y="2563155"/>
            <a:ext cx="6785978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>
                <a:solidFill>
                  <a:srgbClr val="FFFFFF"/>
                </a:solidFill>
                <a:latin typeface="Open Sauce SemiBold Bold"/>
              </a:rPr>
              <a:t>Obrigada!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665</Words>
  <Application>Microsoft Office PowerPoint</Application>
  <PresentationFormat>Personalizar</PresentationFormat>
  <Paragraphs>68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4" baseType="lpstr">
      <vt:lpstr>Arial</vt:lpstr>
      <vt:lpstr>Open Sauce SemiBold Bold</vt:lpstr>
      <vt:lpstr>Open Sauce Light</vt:lpstr>
      <vt:lpstr>Open Sauce SemiBold</vt:lpstr>
      <vt:lpstr>Calibri</vt:lpstr>
      <vt:lpstr>Open Sauce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Development Goals</dc:title>
  <dc:creator>Feam</dc:creator>
  <cp:lastModifiedBy>Feam</cp:lastModifiedBy>
  <cp:revision>29</cp:revision>
  <dcterms:created xsi:type="dcterms:W3CDTF">2006-08-16T00:00:00Z</dcterms:created>
  <dcterms:modified xsi:type="dcterms:W3CDTF">2023-03-02T18:27:31Z</dcterms:modified>
  <dc:identifier>DAFbcyItKzw</dc:identifier>
</cp:coreProperties>
</file>